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69" r:id="rId4"/>
    <p:sldId id="258" r:id="rId5"/>
    <p:sldId id="259" r:id="rId6"/>
    <p:sldId id="270" r:id="rId7"/>
    <p:sldId id="264" r:id="rId8"/>
    <p:sldId id="271" r:id="rId9"/>
    <p:sldId id="272" r:id="rId10"/>
    <p:sldId id="276" r:id="rId11"/>
    <p:sldId id="277" r:id="rId12"/>
    <p:sldId id="278" r:id="rId13"/>
    <p:sldId id="273" r:id="rId14"/>
    <p:sldId id="274" r:id="rId15"/>
    <p:sldId id="275" r:id="rId16"/>
    <p:sldId id="279" r:id="rId17"/>
    <p:sldId id="268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ni" initials="B" lastIdx="1" clrIdx="0">
    <p:extLst>
      <p:ext uri="{19B8F6BF-5375-455C-9EA6-DF929625EA0E}">
        <p15:presenceInfo xmlns:p15="http://schemas.microsoft.com/office/powerpoint/2012/main" userId="5db77c153be2f4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6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lrike Zöllinger" userId="986922824445d06d" providerId="LiveId" clId="{B5E63085-2BCC-4227-BCF9-9269243BA2F5}"/>
    <pc:docChg chg="modSld">
      <pc:chgData name="Ulrike Zöllinger" userId="986922824445d06d" providerId="LiveId" clId="{B5E63085-2BCC-4227-BCF9-9269243BA2F5}" dt="2021-05-26T16:28:41.339" v="10" actId="167"/>
      <pc:docMkLst>
        <pc:docMk/>
      </pc:docMkLst>
      <pc:sldChg chg="modSp">
        <pc:chgData name="Ulrike Zöllinger" userId="986922824445d06d" providerId="LiveId" clId="{B5E63085-2BCC-4227-BCF9-9269243BA2F5}" dt="2021-05-26T16:28:41.339" v="10" actId="167"/>
        <pc:sldMkLst>
          <pc:docMk/>
          <pc:sldMk cId="562190779" sldId="279"/>
        </pc:sldMkLst>
        <pc:picChg chg="mod ord">
          <ac:chgData name="Ulrike Zöllinger" userId="986922824445d06d" providerId="LiveId" clId="{B5E63085-2BCC-4227-BCF9-9269243BA2F5}" dt="2021-05-26T16:28:41.339" v="10" actId="167"/>
          <ac:picMkLst>
            <pc:docMk/>
            <pc:sldMk cId="562190779" sldId="279"/>
            <ac:picMk id="4" creationId="{F29C5A09-5B80-4996-9DCD-036E1ACA7AE5}"/>
          </ac:picMkLst>
        </pc:picChg>
        <pc:picChg chg="mod">
          <ac:chgData name="Ulrike Zöllinger" userId="986922824445d06d" providerId="LiveId" clId="{B5E63085-2BCC-4227-BCF9-9269243BA2F5}" dt="2021-05-26T16:28:12.190" v="5" actId="1076"/>
          <ac:picMkLst>
            <pc:docMk/>
            <pc:sldMk cId="562190779" sldId="279"/>
            <ac:picMk id="8" creationId="{E657F624-3D2D-4682-8712-C409A87A1039}"/>
          </ac:picMkLst>
        </pc:picChg>
        <pc:picChg chg="mod">
          <ac:chgData name="Ulrike Zöllinger" userId="986922824445d06d" providerId="LiveId" clId="{B5E63085-2BCC-4227-BCF9-9269243BA2F5}" dt="2021-05-26T16:28:21.713" v="6" actId="1076"/>
          <ac:picMkLst>
            <pc:docMk/>
            <pc:sldMk cId="562190779" sldId="279"/>
            <ac:picMk id="21" creationId="{83C8E3AC-CA73-4085-B786-36B0F789512D}"/>
          </ac:picMkLst>
        </pc:picChg>
        <pc:picChg chg="mod">
          <ac:chgData name="Ulrike Zöllinger" userId="986922824445d06d" providerId="LiveId" clId="{B5E63085-2BCC-4227-BCF9-9269243BA2F5}" dt="2021-05-26T16:28:27.438" v="7" actId="1076"/>
          <ac:picMkLst>
            <pc:docMk/>
            <pc:sldMk cId="562190779" sldId="279"/>
            <ac:picMk id="27" creationId="{9D861416-83AF-4FB7-A079-31BEBFD9157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5BC00-E96A-4D7F-B23C-95EDF4FB3463}" type="datetimeFigureOut">
              <a:rPr lang="de-DE" smtClean="0"/>
              <a:t>26.05.2021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36EB3-3B3E-4BD2-A0FB-E6A721EC266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3366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BCCC639-127C-4634-9396-8E259C0F9C5A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208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0A51-0C11-4622-A05F-921FF62219AB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598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7FA33-2DBD-488E-BB6A-8E2552C251C9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203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5F4A0-CD9C-4304-962B-D99F356125F3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44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EFD73-DF09-420C-BE2C-F735A1FD658F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02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8FAC-0D2B-4265-A257-036C1040826F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1560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44080-CABA-4C16-9D14-7E199ACAB4BD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262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A1C-A093-45D6-977F-2A8E7D458E7C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875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DB848-534D-4433-98B3-35DA2DF79C34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4463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ED0FF-565B-4C43-ABD7-3BAA57FD1B19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425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57AA-39B9-487A-B365-31CD5FDA0E2E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110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F43EA00-33C0-4A8B-B82D-67D64A56C2DE}" type="datetime1">
              <a:rPr lang="de-DE" smtClean="0"/>
              <a:t>26.05.2021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9DA7D6C-E80B-4153-A205-AA767CA9DC6F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564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A616F5-B65F-47CB-81C9-6D06F8AE2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891" y="532660"/>
            <a:ext cx="7683624" cy="2654423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tx1"/>
                </a:solidFill>
              </a:rPr>
              <a:t>Gruppe 3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Eine softrobotische Hand</a:t>
            </a:r>
            <a:br>
              <a:rPr lang="de-DE" dirty="0">
                <a:solidFill>
                  <a:schemeClr val="tx1"/>
                </a:solidFill>
              </a:rPr>
            </a:b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Kick-Off Präsentation 27.05.2021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129042-C529-4B98-8CA3-2127654F7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Mitglieder:</a:t>
            </a:r>
          </a:p>
          <a:p>
            <a:r>
              <a:rPr lang="de-DE" dirty="0">
                <a:solidFill>
                  <a:srgbClr val="FFFFFF"/>
                </a:solidFill>
              </a:rPr>
              <a:t>Lukas Brömmling, Benjamin Dierk, Yannik Schneider, Ulrike Zöllinger, Florian Wolter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8807CE6-ED6C-4296-8664-51DAB6CC2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853" y="343121"/>
            <a:ext cx="2467147" cy="1295252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F16DCB-CE3C-417D-8919-4AC3FF0C0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DA7D6C-E80B-4153-A205-AA767CA9DC6F}" type="slidenum">
              <a:rPr lang="de-DE" smtClean="0"/>
              <a:pPr>
                <a:spcAft>
                  <a:spcPts val="600"/>
                </a:spcAft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104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82411AC7-76EA-4FAB-9B84-21C46493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" y="-183296"/>
            <a:ext cx="12186943" cy="1499616"/>
          </a:xfrm>
          <a:solidFill>
            <a:schemeClr val="accent1"/>
          </a:solidFill>
        </p:spPr>
        <p:txBody>
          <a:bodyPr/>
          <a:lstStyle/>
          <a:p>
            <a:r>
              <a:rPr lang="de-DE" dirty="0"/>
              <a:t>Entwicklung Aktor Formen					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648C159-5E8F-4EAA-885D-ADC5CAF9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232" y="-183296"/>
            <a:ext cx="2855307" cy="1499616"/>
          </a:xfrm>
          <a:prstGeom prst="rect">
            <a:avLst/>
          </a:prstGeom>
        </p:spPr>
      </p:pic>
      <p:pic>
        <p:nvPicPr>
          <p:cNvPr id="3" name="Grafik 2" descr="Ein Bild, das Text, drinnen, Elektronik enthält.&#10;&#10;Automatisch generierte Beschreibung">
            <a:extLst>
              <a:ext uri="{FF2B5EF4-FFF2-40B4-BE49-F238E27FC236}">
                <a16:creationId xmlns:a16="http://schemas.microsoft.com/office/drawing/2014/main" id="{49E4EADB-681F-4F6A-89BF-FC1CA8076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466848"/>
            <a:ext cx="9267984" cy="5124451"/>
          </a:xfrm>
          <a:prstGeom prst="rect">
            <a:avLst/>
          </a:prstGeom>
        </p:spPr>
      </p:pic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6E6CABE0-26C0-41A7-8DB9-A94E719CD6EC}"/>
              </a:ext>
            </a:extLst>
          </p:cNvPr>
          <p:cNvSpPr txBox="1">
            <a:spLocks/>
          </p:cNvSpPr>
          <p:nvPr/>
        </p:nvSpPr>
        <p:spPr>
          <a:xfrm>
            <a:off x="9658350" y="1924049"/>
            <a:ext cx="4025520" cy="176212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Benötigt:</a:t>
            </a:r>
          </a:p>
          <a:p>
            <a:r>
              <a:rPr lang="de-DE" dirty="0"/>
              <a:t>-22h</a:t>
            </a:r>
          </a:p>
          <a:p>
            <a:r>
              <a:rPr lang="de-DE" dirty="0"/>
              <a:t>-3,86€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9011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82411AC7-76EA-4FAB-9B84-21C46493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" y="-183296"/>
            <a:ext cx="12186943" cy="1499616"/>
          </a:xfrm>
          <a:solidFill>
            <a:schemeClr val="accent1"/>
          </a:solidFill>
        </p:spPr>
        <p:txBody>
          <a:bodyPr/>
          <a:lstStyle/>
          <a:p>
            <a:r>
              <a:rPr lang="de-DE" dirty="0"/>
              <a:t>Entwicklung Aktor Formen					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648C159-5E8F-4EAA-885D-ADC5CAF9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232" y="-183296"/>
            <a:ext cx="2855307" cy="1499616"/>
          </a:xfrm>
          <a:prstGeom prst="rect">
            <a:avLst/>
          </a:prstGeom>
        </p:spPr>
      </p:pic>
      <p:pic>
        <p:nvPicPr>
          <p:cNvPr id="3" name="Grafik 2" descr="Ein Bild, das Text, drinnen, Elektronik enthält.&#10;&#10;Automatisch generierte Beschreibung">
            <a:extLst>
              <a:ext uri="{FF2B5EF4-FFF2-40B4-BE49-F238E27FC236}">
                <a16:creationId xmlns:a16="http://schemas.microsoft.com/office/drawing/2014/main" id="{49E4EADB-681F-4F6A-89BF-FC1CA8076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466848"/>
            <a:ext cx="9267984" cy="5124451"/>
          </a:xfrm>
          <a:prstGeom prst="rect">
            <a:avLst/>
          </a:prstGeom>
        </p:spPr>
      </p:pic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6E6CABE0-26C0-41A7-8DB9-A94E719CD6EC}"/>
              </a:ext>
            </a:extLst>
          </p:cNvPr>
          <p:cNvSpPr txBox="1">
            <a:spLocks/>
          </p:cNvSpPr>
          <p:nvPr/>
        </p:nvSpPr>
        <p:spPr>
          <a:xfrm>
            <a:off x="9658350" y="1924049"/>
            <a:ext cx="4025520" cy="366712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Benötigt:</a:t>
            </a:r>
          </a:p>
          <a:p>
            <a:r>
              <a:rPr lang="de-DE" dirty="0"/>
              <a:t>-10h</a:t>
            </a:r>
          </a:p>
          <a:p>
            <a:r>
              <a:rPr lang="de-DE" dirty="0"/>
              <a:t>-1,43€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015C3BF-8A3D-4D60-AE3A-CB8EC3C0C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466847"/>
            <a:ext cx="9267984" cy="510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95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82411AC7-76EA-4FAB-9B84-21C46493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" y="-183296"/>
            <a:ext cx="12186943" cy="1499616"/>
          </a:xfrm>
          <a:solidFill>
            <a:schemeClr val="accent1"/>
          </a:solidFill>
        </p:spPr>
        <p:txBody>
          <a:bodyPr/>
          <a:lstStyle/>
          <a:p>
            <a:r>
              <a:rPr lang="de-DE" dirty="0"/>
              <a:t>Entwicklung Aktor Formen					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648C159-5E8F-4EAA-885D-ADC5CAF9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232" y="-183296"/>
            <a:ext cx="2855307" cy="1499616"/>
          </a:xfrm>
          <a:prstGeom prst="rect">
            <a:avLst/>
          </a:prstGeom>
        </p:spPr>
      </p:pic>
      <p:pic>
        <p:nvPicPr>
          <p:cNvPr id="3" name="Grafik 2" descr="Ein Bild, das Text, drinnen, Elektronik enthält.&#10;&#10;Automatisch generierte Beschreibung">
            <a:extLst>
              <a:ext uri="{FF2B5EF4-FFF2-40B4-BE49-F238E27FC236}">
                <a16:creationId xmlns:a16="http://schemas.microsoft.com/office/drawing/2014/main" id="{49E4EADB-681F-4F6A-89BF-FC1CA8076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466848"/>
            <a:ext cx="9267984" cy="5124451"/>
          </a:xfrm>
          <a:prstGeom prst="rect">
            <a:avLst/>
          </a:prstGeom>
        </p:spPr>
      </p:pic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6E6CABE0-26C0-41A7-8DB9-A94E719CD6EC}"/>
              </a:ext>
            </a:extLst>
          </p:cNvPr>
          <p:cNvSpPr txBox="1">
            <a:spLocks/>
          </p:cNvSpPr>
          <p:nvPr/>
        </p:nvSpPr>
        <p:spPr>
          <a:xfrm>
            <a:off x="9658350" y="1924049"/>
            <a:ext cx="4025520" cy="366712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Benötigt:</a:t>
            </a:r>
          </a:p>
          <a:p>
            <a:r>
              <a:rPr lang="de-DE" dirty="0"/>
              <a:t>-10h</a:t>
            </a:r>
          </a:p>
          <a:p>
            <a:r>
              <a:rPr lang="de-DE" dirty="0"/>
              <a:t>-1,43€</a:t>
            </a:r>
          </a:p>
          <a:p>
            <a:endParaRPr lang="de-DE" dirty="0"/>
          </a:p>
          <a:p>
            <a:r>
              <a:rPr lang="de-DE" dirty="0"/>
              <a:t>Einsparung:</a:t>
            </a:r>
          </a:p>
          <a:p>
            <a:r>
              <a:rPr lang="de-DE" dirty="0"/>
              <a:t>Zeit 55%</a:t>
            </a:r>
          </a:p>
          <a:p>
            <a:r>
              <a:rPr lang="de-DE" dirty="0"/>
              <a:t>Geld 63%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015C3BF-8A3D-4D60-AE3A-CB8EC3C0C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466847"/>
            <a:ext cx="9267984" cy="510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3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82411AC7-76EA-4FAB-9B84-21C46493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" y="-183296"/>
            <a:ext cx="12186943" cy="1499616"/>
          </a:xfrm>
          <a:solidFill>
            <a:schemeClr val="accent1"/>
          </a:solidFill>
        </p:spPr>
        <p:txBody>
          <a:bodyPr/>
          <a:lstStyle/>
          <a:p>
            <a:r>
              <a:rPr lang="de-DE" dirty="0"/>
              <a:t>Exoskelett					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648C159-5E8F-4EAA-885D-ADC5CAF9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232" y="-183296"/>
            <a:ext cx="2855307" cy="14996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F7ACC2F-0C69-4D97-94DF-0B9060B6E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982" y="1316320"/>
            <a:ext cx="4323250" cy="54232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2EA79F6-87C4-43EA-B1DF-709CB0CDC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" y="1400362"/>
            <a:ext cx="4295775" cy="533925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FC42AE5-2C64-43DB-95C8-F80AE8259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4048" y="1676587"/>
            <a:ext cx="1823077" cy="46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18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82411AC7-76EA-4FAB-9B84-21C46493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" y="-183296"/>
            <a:ext cx="12186943" cy="1499616"/>
          </a:xfrm>
          <a:solidFill>
            <a:schemeClr val="accent1"/>
          </a:solidFill>
        </p:spPr>
        <p:txBody>
          <a:bodyPr/>
          <a:lstStyle/>
          <a:p>
            <a:r>
              <a:rPr lang="de-DE" dirty="0"/>
              <a:t>Exoskelett					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648C159-5E8F-4EAA-885D-ADC5CAF9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232" y="-183296"/>
            <a:ext cx="2855307" cy="14996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2EA79F6-87C4-43EA-B1DF-709CB0CD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400362"/>
            <a:ext cx="4295775" cy="533925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926E2CE-EA02-439E-896B-D6BBC48B8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862" y="1400362"/>
            <a:ext cx="5781675" cy="3781425"/>
          </a:xfrm>
          <a:prstGeom prst="rect">
            <a:avLst/>
          </a:prstGeom>
        </p:spPr>
      </p:pic>
      <p:sp>
        <p:nvSpPr>
          <p:cNvPr id="11" name="Fußzeilenplatzhalter 9">
            <a:extLst>
              <a:ext uri="{FF2B5EF4-FFF2-40B4-BE49-F238E27FC236}">
                <a16:creationId xmlns:a16="http://schemas.microsoft.com/office/drawing/2014/main" id="{EA383497-D52F-4D96-9945-9B9F56CD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76841" y="4996375"/>
            <a:ext cx="5250427" cy="370824"/>
          </a:xfrm>
        </p:spPr>
        <p:txBody>
          <a:bodyPr/>
          <a:lstStyle/>
          <a:p>
            <a:r>
              <a:rPr lang="de-DE" dirty="0"/>
              <a:t>Quelle: https://ieeexplore.ieee.org/document/8593666</a:t>
            </a:r>
          </a:p>
        </p:txBody>
      </p:sp>
    </p:spTree>
    <p:extLst>
      <p:ext uri="{BB962C8B-B14F-4D97-AF65-F5344CB8AC3E}">
        <p14:creationId xmlns:p14="http://schemas.microsoft.com/office/powerpoint/2010/main" val="1539754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82411AC7-76EA-4FAB-9B84-21C46493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" y="-183296"/>
            <a:ext cx="12186943" cy="1499616"/>
          </a:xfrm>
          <a:solidFill>
            <a:schemeClr val="accent1"/>
          </a:solidFill>
        </p:spPr>
        <p:txBody>
          <a:bodyPr/>
          <a:lstStyle/>
          <a:p>
            <a:r>
              <a:rPr lang="de-DE" dirty="0"/>
              <a:t>Exoskelett					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648C159-5E8F-4EAA-885D-ADC5CAF9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232" y="-183296"/>
            <a:ext cx="2855307" cy="1499616"/>
          </a:xfrm>
          <a:prstGeom prst="rect">
            <a:avLst/>
          </a:prstGeom>
        </p:spPr>
      </p:pic>
      <p:pic>
        <p:nvPicPr>
          <p:cNvPr id="3" name="Grafik 2" descr="Ein Bild, das Licht enthält.&#10;&#10;Automatisch generierte Beschreibung">
            <a:extLst>
              <a:ext uri="{FF2B5EF4-FFF2-40B4-BE49-F238E27FC236}">
                <a16:creationId xmlns:a16="http://schemas.microsoft.com/office/drawing/2014/main" id="{123D3C85-FD8C-4658-8968-B38EF7B6E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34" y="1729614"/>
            <a:ext cx="3718882" cy="2903472"/>
          </a:xfrm>
          <a:prstGeom prst="rect">
            <a:avLst/>
          </a:prstGeom>
        </p:spPr>
      </p:pic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AC308D41-2DFF-4FA4-9B4A-EBDB73949909}"/>
              </a:ext>
            </a:extLst>
          </p:cNvPr>
          <p:cNvSpPr txBox="1">
            <a:spLocks/>
          </p:cNvSpPr>
          <p:nvPr/>
        </p:nvSpPr>
        <p:spPr>
          <a:xfrm>
            <a:off x="4901821" y="1819274"/>
            <a:ext cx="5095874" cy="176212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- Verstauen der Steuerung</a:t>
            </a:r>
          </a:p>
          <a:p>
            <a:r>
              <a:rPr lang="de-DE" dirty="0"/>
              <a:t>- Montage der Kupplung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7615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29C5A09-5B80-4996-9DCD-036E1ACA7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60" y="1170251"/>
            <a:ext cx="1521875" cy="364766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3C8E3AC-CA73-4085-B786-36B0F7895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675" y="1383370"/>
            <a:ext cx="2107405" cy="30333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08FB3B29-E707-49BD-B462-85A0B7132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6855">
            <a:off x="3223096" y="4127476"/>
            <a:ext cx="3833829" cy="25840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657F624-3D2D-4682-8712-C409A87A1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735" y="1170251"/>
            <a:ext cx="2985940" cy="2997536"/>
          </a:xfrm>
          <a:prstGeom prst="rect">
            <a:avLst/>
          </a:prstGeo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82411AC7-76EA-4FAB-9B84-21C46493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" y="-183296"/>
            <a:ext cx="12186943" cy="1499616"/>
          </a:xfrm>
          <a:solidFill>
            <a:schemeClr val="accent1"/>
          </a:solidFill>
        </p:spPr>
        <p:txBody>
          <a:bodyPr/>
          <a:lstStyle/>
          <a:p>
            <a:r>
              <a:rPr lang="de-DE" dirty="0"/>
              <a:t>Exoskelett Alternative					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648C159-5E8F-4EAA-885D-ADC5CAF99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8232" y="-183296"/>
            <a:ext cx="2855307" cy="149961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D455421-31CE-431A-A638-A7FC850FFF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" y="1316320"/>
            <a:ext cx="2084098" cy="3199119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D861416-83AF-4FB7-A079-31BEBFD915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565" y="3052056"/>
            <a:ext cx="3365673" cy="35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0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8DF6F95-E2DC-4581-8FCC-15CBEE60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17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478E93-DEA3-4A4A-A09B-4DCCD99FF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829" y="93530"/>
            <a:ext cx="3186522" cy="1673571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366B7EEB-ED0A-42C4-82F6-8E145768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09" y="2215235"/>
            <a:ext cx="9720072" cy="1499616"/>
          </a:xfrm>
        </p:spPr>
        <p:txBody>
          <a:bodyPr>
            <a:normAutofit/>
          </a:bodyPr>
          <a:lstStyle/>
          <a:p>
            <a:r>
              <a:rPr lang="de-DE" dirty="0"/>
              <a:t>Gibt es noch Fragen?</a:t>
            </a:r>
          </a:p>
        </p:txBody>
      </p:sp>
    </p:spTree>
    <p:extLst>
      <p:ext uri="{BB962C8B-B14F-4D97-AF65-F5344CB8AC3E}">
        <p14:creationId xmlns:p14="http://schemas.microsoft.com/office/powerpoint/2010/main" val="1563195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15C5A4-F9F2-4FCF-8929-D512550A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63" y="3119694"/>
            <a:ext cx="9720072" cy="1499616"/>
          </a:xfrm>
        </p:spPr>
        <p:txBody>
          <a:bodyPr/>
          <a:lstStyle/>
          <a:p>
            <a:r>
              <a:rPr lang="de-DE" dirty="0"/>
              <a:t>Vielen Dank für die Aufmerksamkeit!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D4994D-8480-409B-9A7A-A4AF37ABB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18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CF1E272-A252-4B63-A4A6-CC43EFAC5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829" y="93530"/>
            <a:ext cx="3186522" cy="16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6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4890D-D297-4B9C-89E8-A92167C3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99616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de-DE" dirty="0"/>
              <a:t>Ziel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6388B6-49E1-4B88-8E22-B54AFE8E9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588" y="0"/>
            <a:ext cx="2856412" cy="149961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DD6D9D-55C8-41F5-97F2-01554975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DA7D6C-E80B-4153-A205-AA767CA9DC6F}" type="slidenum">
              <a:rPr lang="de-DE" smtClean="0"/>
              <a:pPr>
                <a:spcAft>
                  <a:spcPts val="600"/>
                </a:spcAft>
              </a:pPr>
              <a:t>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7B7EADA-63A1-45EC-BC9A-3175BE0B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9666" y="6024993"/>
            <a:ext cx="5250427" cy="370824"/>
          </a:xfrm>
        </p:spPr>
        <p:txBody>
          <a:bodyPr/>
          <a:lstStyle/>
          <a:p>
            <a:r>
              <a:rPr lang="de-DE" dirty="0"/>
              <a:t>Quelle: https://ieeexplore.ieee.org/document/8593666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C1D389E-7934-4444-9A9F-FA3F1A978A90}"/>
              </a:ext>
            </a:extLst>
          </p:cNvPr>
          <p:cNvSpPr txBox="1"/>
          <p:nvPr/>
        </p:nvSpPr>
        <p:spPr>
          <a:xfrm>
            <a:off x="5460821" y="2065860"/>
            <a:ext cx="3529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Was brauchen wir dafür?</a:t>
            </a:r>
          </a:p>
          <a:p>
            <a:endParaRPr lang="de-DE" sz="2400" b="1" dirty="0"/>
          </a:p>
          <a:p>
            <a:r>
              <a:rPr lang="de-DE" sz="2400" dirty="0"/>
              <a:t>1.	Aktor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ACA1C56-B492-4684-9E12-577DA0D7122F}"/>
              </a:ext>
            </a:extLst>
          </p:cNvPr>
          <p:cNvSpPr txBox="1"/>
          <p:nvPr/>
        </p:nvSpPr>
        <p:spPr>
          <a:xfrm>
            <a:off x="5460821" y="3045398"/>
            <a:ext cx="3529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b="1" dirty="0"/>
          </a:p>
          <a:p>
            <a:r>
              <a:rPr lang="de-DE" sz="2400" dirty="0"/>
              <a:t>2. 	Exoskelett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BD5DCB9-89B1-4375-84E3-8696EF733481}"/>
              </a:ext>
            </a:extLst>
          </p:cNvPr>
          <p:cNvSpPr txBox="1"/>
          <p:nvPr/>
        </p:nvSpPr>
        <p:spPr>
          <a:xfrm>
            <a:off x="5460820" y="3696391"/>
            <a:ext cx="3529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b="1" dirty="0"/>
          </a:p>
          <a:p>
            <a:r>
              <a:rPr lang="de-DE" sz="2400" dirty="0"/>
              <a:t>3. 	Steuerung und     	Druckluft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07C5A48-802F-4FA2-AEB4-ADF52D6D1A3D}"/>
              </a:ext>
            </a:extLst>
          </p:cNvPr>
          <p:cNvSpPr txBox="1"/>
          <p:nvPr/>
        </p:nvSpPr>
        <p:spPr>
          <a:xfrm>
            <a:off x="255189" y="1499616"/>
            <a:ext cx="816233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400" b="1" dirty="0"/>
              <a:t>Benchmarks:     Visitenkarte 		 Schwamm		Farbtube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F34CDF-0D06-4B88-AB66-8F887966C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82" y="2057785"/>
            <a:ext cx="4141895" cy="424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8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4890D-D297-4B9C-89E8-A92167C3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99616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de-DE" dirty="0"/>
              <a:t>Ziel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6388B6-49E1-4B88-8E22-B54AFE8E9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588" y="0"/>
            <a:ext cx="2856412" cy="149961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DD6D9D-55C8-41F5-97F2-01554975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DA7D6C-E80B-4153-A205-AA767CA9DC6F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C1D389E-7934-4444-9A9F-FA3F1A978A90}"/>
              </a:ext>
            </a:extLst>
          </p:cNvPr>
          <p:cNvSpPr txBox="1"/>
          <p:nvPr/>
        </p:nvSpPr>
        <p:spPr>
          <a:xfrm>
            <a:off x="5460821" y="2065860"/>
            <a:ext cx="3529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Was brauchen wir dafür?</a:t>
            </a:r>
          </a:p>
          <a:p>
            <a:endParaRPr lang="de-DE" sz="2400" b="1" dirty="0"/>
          </a:p>
          <a:p>
            <a:r>
              <a:rPr lang="de-DE" sz="2400" dirty="0"/>
              <a:t>1.	</a:t>
            </a:r>
            <a:r>
              <a:rPr lang="de-DE" sz="2400" b="1" dirty="0"/>
              <a:t>Aktor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ACA1C56-B492-4684-9E12-577DA0D7122F}"/>
              </a:ext>
            </a:extLst>
          </p:cNvPr>
          <p:cNvSpPr txBox="1"/>
          <p:nvPr/>
        </p:nvSpPr>
        <p:spPr>
          <a:xfrm>
            <a:off x="5460821" y="3045398"/>
            <a:ext cx="3529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b="1" dirty="0"/>
          </a:p>
          <a:p>
            <a:r>
              <a:rPr lang="de-DE" sz="2400" dirty="0"/>
              <a:t>2. 	</a:t>
            </a:r>
            <a:r>
              <a:rPr lang="de-DE" sz="2400" b="1" dirty="0"/>
              <a:t>Exoskelett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BD5DCB9-89B1-4375-84E3-8696EF733481}"/>
              </a:ext>
            </a:extLst>
          </p:cNvPr>
          <p:cNvSpPr txBox="1"/>
          <p:nvPr/>
        </p:nvSpPr>
        <p:spPr>
          <a:xfrm>
            <a:off x="5460820" y="3696391"/>
            <a:ext cx="3529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b="1" dirty="0"/>
          </a:p>
          <a:p>
            <a:r>
              <a:rPr lang="de-DE" sz="2400" dirty="0"/>
              <a:t>3. 	Steuerung und     	Druckluft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07C5A48-802F-4FA2-AEB4-ADF52D6D1A3D}"/>
              </a:ext>
            </a:extLst>
          </p:cNvPr>
          <p:cNvSpPr txBox="1"/>
          <p:nvPr/>
        </p:nvSpPr>
        <p:spPr>
          <a:xfrm>
            <a:off x="255189" y="1499616"/>
            <a:ext cx="816233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400" b="1" dirty="0"/>
              <a:t>Benchmarks:     Visitenkarte 		 Schwamm		Farbtube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F34CDF-0D06-4B88-AB66-8F887966C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82" y="2057785"/>
            <a:ext cx="4141895" cy="4241528"/>
          </a:xfrm>
          <a:prstGeom prst="rect">
            <a:avLst/>
          </a:prstGeom>
        </p:spPr>
      </p:pic>
      <p:sp>
        <p:nvSpPr>
          <p:cNvPr id="11" name="Fußzeilenplatzhalter 9">
            <a:extLst>
              <a:ext uri="{FF2B5EF4-FFF2-40B4-BE49-F238E27FC236}">
                <a16:creationId xmlns:a16="http://schemas.microsoft.com/office/drawing/2014/main" id="{3C25E0C8-2F0A-475C-BA06-97105821C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9666" y="6024993"/>
            <a:ext cx="5250427" cy="370824"/>
          </a:xfrm>
        </p:spPr>
        <p:txBody>
          <a:bodyPr/>
          <a:lstStyle/>
          <a:p>
            <a:r>
              <a:rPr lang="de-DE" dirty="0"/>
              <a:t>Quelle: https://ieeexplore.ieee.org/document/8593666</a:t>
            </a:r>
          </a:p>
        </p:txBody>
      </p:sp>
    </p:spTree>
    <p:extLst>
      <p:ext uri="{BB962C8B-B14F-4D97-AF65-F5344CB8AC3E}">
        <p14:creationId xmlns:p14="http://schemas.microsoft.com/office/powerpoint/2010/main" val="3344378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71F087-718F-4550-81C4-65808F62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4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2A286E7D-21CC-4D60-A211-C548B52F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674"/>
            <a:ext cx="12165741" cy="1499616"/>
          </a:xfrm>
          <a:solidFill>
            <a:schemeClr val="accent1"/>
          </a:solidFill>
        </p:spPr>
        <p:txBody>
          <a:bodyPr/>
          <a:lstStyle/>
          <a:p>
            <a:r>
              <a:rPr lang="de-DE" dirty="0"/>
              <a:t>Roadmap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6C4D08A-1E32-45CF-B455-AB8B79B0FF92}"/>
              </a:ext>
            </a:extLst>
          </p:cNvPr>
          <p:cNvSpPr/>
          <p:nvPr/>
        </p:nvSpPr>
        <p:spPr>
          <a:xfrm>
            <a:off x="2695594" y="2754982"/>
            <a:ext cx="1800000" cy="134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Guss + Funktion eines Fingers </a:t>
            </a:r>
          </a:p>
          <a:p>
            <a:pPr algn="ctr"/>
            <a:r>
              <a:rPr lang="de-DE" dirty="0"/>
              <a:t>Aktor + Exoskelett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176B4A7-B268-44BA-BF49-F19EC414AA03}"/>
              </a:ext>
            </a:extLst>
          </p:cNvPr>
          <p:cNvCxnSpPr>
            <a:cxnSpLocks/>
          </p:cNvCxnSpPr>
          <p:nvPr/>
        </p:nvCxnSpPr>
        <p:spPr>
          <a:xfrm>
            <a:off x="9420835" y="4789052"/>
            <a:ext cx="2263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D561FB71-2C1E-435C-9C2C-56950C69A63F}"/>
              </a:ext>
            </a:extLst>
          </p:cNvPr>
          <p:cNvSpPr/>
          <p:nvPr/>
        </p:nvSpPr>
        <p:spPr>
          <a:xfrm>
            <a:off x="4943779" y="2761465"/>
            <a:ext cx="1800000" cy="134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Alle Aktoren + Exoskelett komplett gedruckt + gegossen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48B1CBA-9031-4C6D-B953-6DD411FA9F80}"/>
              </a:ext>
            </a:extLst>
          </p:cNvPr>
          <p:cNvSpPr/>
          <p:nvPr/>
        </p:nvSpPr>
        <p:spPr>
          <a:xfrm>
            <a:off x="7339764" y="2795739"/>
            <a:ext cx="1800000" cy="134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Hand + Steuerung zusammengebaut 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BAE1BF2-06EA-4437-9654-6E09DCAA1091}"/>
              </a:ext>
            </a:extLst>
          </p:cNvPr>
          <p:cNvSpPr/>
          <p:nvPr/>
        </p:nvSpPr>
        <p:spPr>
          <a:xfrm>
            <a:off x="9698609" y="2795740"/>
            <a:ext cx="1800000" cy="134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Greifplanung + Abgabe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964B8C2-4549-4C8E-9C40-57028630F964}"/>
              </a:ext>
            </a:extLst>
          </p:cNvPr>
          <p:cNvCxnSpPr>
            <a:cxnSpLocks/>
          </p:cNvCxnSpPr>
          <p:nvPr/>
        </p:nvCxnSpPr>
        <p:spPr>
          <a:xfrm>
            <a:off x="4727438" y="2274097"/>
            <a:ext cx="0" cy="347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0F83DE0-6D43-4627-8874-D8A05B635822}"/>
              </a:ext>
            </a:extLst>
          </p:cNvPr>
          <p:cNvCxnSpPr>
            <a:cxnSpLocks/>
          </p:cNvCxnSpPr>
          <p:nvPr/>
        </p:nvCxnSpPr>
        <p:spPr>
          <a:xfrm>
            <a:off x="6991022" y="2289335"/>
            <a:ext cx="0" cy="347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9B9174E-FA14-439C-8ACB-23828508CB6B}"/>
              </a:ext>
            </a:extLst>
          </p:cNvPr>
          <p:cNvCxnSpPr>
            <a:cxnSpLocks/>
          </p:cNvCxnSpPr>
          <p:nvPr/>
        </p:nvCxnSpPr>
        <p:spPr>
          <a:xfrm>
            <a:off x="9420835" y="2160309"/>
            <a:ext cx="0" cy="3488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BD9BB9F-B653-47F5-BD4F-7712099519BD}"/>
              </a:ext>
            </a:extLst>
          </p:cNvPr>
          <p:cNvCxnSpPr>
            <a:cxnSpLocks/>
          </p:cNvCxnSpPr>
          <p:nvPr/>
        </p:nvCxnSpPr>
        <p:spPr>
          <a:xfrm>
            <a:off x="11684525" y="2160309"/>
            <a:ext cx="0" cy="360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AA99CE38-5335-4685-A9B0-DBDB5162BAA6}"/>
              </a:ext>
            </a:extLst>
          </p:cNvPr>
          <p:cNvSpPr/>
          <p:nvPr/>
        </p:nvSpPr>
        <p:spPr>
          <a:xfrm>
            <a:off x="4053440" y="5866474"/>
            <a:ext cx="1347995" cy="60137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03.06.2021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75524CEC-A70B-4DC3-9D28-992B9534E75F}"/>
              </a:ext>
            </a:extLst>
          </p:cNvPr>
          <p:cNvSpPr/>
          <p:nvPr/>
        </p:nvSpPr>
        <p:spPr>
          <a:xfrm>
            <a:off x="6358064" y="5869337"/>
            <a:ext cx="1479157" cy="6013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17.06.2021</a:t>
            </a: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42922361-BA3A-4CEB-8AF4-49B4B8B4122A}"/>
              </a:ext>
            </a:extLst>
          </p:cNvPr>
          <p:cNvSpPr/>
          <p:nvPr/>
        </p:nvSpPr>
        <p:spPr>
          <a:xfrm>
            <a:off x="8793866" y="5869337"/>
            <a:ext cx="1347986" cy="60135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24.06.2021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09C68D77-6483-4B30-8DD1-9186AF37640A}"/>
              </a:ext>
            </a:extLst>
          </p:cNvPr>
          <p:cNvSpPr/>
          <p:nvPr/>
        </p:nvSpPr>
        <p:spPr>
          <a:xfrm>
            <a:off x="10817761" y="5869337"/>
            <a:ext cx="1347984" cy="6013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16.07.2021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A0FFFC2-836A-41CB-BF74-65EFF5DCAB51}"/>
              </a:ext>
            </a:extLst>
          </p:cNvPr>
          <p:cNvSpPr/>
          <p:nvPr/>
        </p:nvSpPr>
        <p:spPr>
          <a:xfrm>
            <a:off x="548727" y="2795738"/>
            <a:ext cx="1800000" cy="1348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Aktor + Exoskelett</a:t>
            </a:r>
          </a:p>
          <a:p>
            <a:pPr algn="ctr"/>
            <a:r>
              <a:rPr lang="de-DE" dirty="0"/>
              <a:t>Konstruktion steht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E50DA9A-FED4-4735-A7CB-BB9B326E3E36}"/>
              </a:ext>
            </a:extLst>
          </p:cNvPr>
          <p:cNvCxnSpPr>
            <a:cxnSpLocks/>
          </p:cNvCxnSpPr>
          <p:nvPr/>
        </p:nvCxnSpPr>
        <p:spPr>
          <a:xfrm>
            <a:off x="2479252" y="2222156"/>
            <a:ext cx="0" cy="3528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8E9035B9-B67F-45C9-94ED-233FE52EF897}"/>
              </a:ext>
            </a:extLst>
          </p:cNvPr>
          <p:cNvSpPr/>
          <p:nvPr/>
        </p:nvSpPr>
        <p:spPr>
          <a:xfrm>
            <a:off x="1739564" y="5826798"/>
            <a:ext cx="1479163" cy="72130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Kick-Off:</a:t>
            </a:r>
          </a:p>
          <a:p>
            <a:pPr algn="ctr"/>
            <a:r>
              <a:rPr lang="de-DE" dirty="0"/>
              <a:t>27.05.2021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9A62D80-0786-4873-9CE8-52770A115F77}"/>
              </a:ext>
            </a:extLst>
          </p:cNvPr>
          <p:cNvCxnSpPr/>
          <p:nvPr/>
        </p:nvCxnSpPr>
        <p:spPr>
          <a:xfrm>
            <a:off x="548727" y="4785360"/>
            <a:ext cx="1897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36ABD7E-D34F-47CE-959D-6F74137B0185}"/>
              </a:ext>
            </a:extLst>
          </p:cNvPr>
          <p:cNvCxnSpPr/>
          <p:nvPr/>
        </p:nvCxnSpPr>
        <p:spPr>
          <a:xfrm>
            <a:off x="2479146" y="4785360"/>
            <a:ext cx="2248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52271F5D-5341-493D-83A4-9E875AE34871}"/>
              </a:ext>
            </a:extLst>
          </p:cNvPr>
          <p:cNvCxnSpPr>
            <a:cxnSpLocks/>
          </p:cNvCxnSpPr>
          <p:nvPr/>
        </p:nvCxnSpPr>
        <p:spPr>
          <a:xfrm>
            <a:off x="4737377" y="4785360"/>
            <a:ext cx="2263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5372426-7DB8-43E7-89AE-8AF6AE3C65AB}"/>
              </a:ext>
            </a:extLst>
          </p:cNvPr>
          <p:cNvCxnSpPr/>
          <p:nvPr/>
        </p:nvCxnSpPr>
        <p:spPr>
          <a:xfrm>
            <a:off x="6991022" y="4785360"/>
            <a:ext cx="2356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C3A1BBC9-099A-4CCB-9C86-06BA8062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306" y="-1"/>
            <a:ext cx="2879436" cy="151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8" grpId="0" animBg="1"/>
      <p:bldP spid="27" grpId="0" animBg="1"/>
      <p:bldP spid="28" grpId="0" animBg="1"/>
      <p:bldP spid="29" grpId="0" animBg="1"/>
      <p:bldP spid="30" grpId="0" animBg="1"/>
      <p:bldP spid="19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AB0AEA-255F-4D1B-926D-007933AF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5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9116EBD-FDD6-46C0-B71D-6CA49CE29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984" y="1602732"/>
            <a:ext cx="9720073" cy="4682658"/>
          </a:xfrm>
        </p:spPr>
        <p:txBody>
          <a:bodyPr>
            <a:normAutofit/>
          </a:bodyPr>
          <a:lstStyle/>
          <a:p>
            <a:r>
              <a:rPr lang="de-DE" dirty="0"/>
              <a:t>Aufbau: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A10D55-45C1-409A-AC96-F13D35FAC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00" y="2776798"/>
            <a:ext cx="6540335" cy="2711069"/>
          </a:xfrm>
          <a:prstGeom prst="rect">
            <a:avLst/>
          </a:prstGeom>
        </p:spPr>
      </p:pic>
      <p:sp>
        <p:nvSpPr>
          <p:cNvPr id="37" name="Fußzeilenplatzhalter 9">
            <a:extLst>
              <a:ext uri="{FF2B5EF4-FFF2-40B4-BE49-F238E27FC236}">
                <a16:creationId xmlns:a16="http://schemas.microsoft.com/office/drawing/2014/main" id="{6ECB3B51-04E7-4565-ADEA-D263B323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62893" y="5070763"/>
            <a:ext cx="4921953" cy="370824"/>
          </a:xfrm>
        </p:spPr>
        <p:txBody>
          <a:bodyPr/>
          <a:lstStyle/>
          <a:p>
            <a:r>
              <a:rPr lang="de-DE" dirty="0"/>
              <a:t>Quelle: https://ieeexplore.ieee.org/document/8593666</a:t>
            </a:r>
          </a:p>
        </p:txBody>
      </p:sp>
      <p:sp>
        <p:nvSpPr>
          <p:cNvPr id="38" name="Titel 8">
            <a:extLst>
              <a:ext uri="{FF2B5EF4-FFF2-40B4-BE49-F238E27FC236}">
                <a16:creationId xmlns:a16="http://schemas.microsoft.com/office/drawing/2014/main" id="{63F7D6B1-ECCA-4A5E-89BD-1844C92F1446}"/>
              </a:ext>
            </a:extLst>
          </p:cNvPr>
          <p:cNvSpPr txBox="1">
            <a:spLocks/>
          </p:cNvSpPr>
          <p:nvPr/>
        </p:nvSpPr>
        <p:spPr>
          <a:xfrm>
            <a:off x="0" y="12674"/>
            <a:ext cx="12165741" cy="1499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Aktor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3CAF74B3-13EB-4016-A0DF-D5C14553F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306" y="-1"/>
            <a:ext cx="2879436" cy="151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1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AB0AEA-255F-4D1B-926D-007933AF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A7D6C-E80B-4153-A205-AA767CA9DC6F}" type="slidenum">
              <a:rPr lang="de-DE" smtClean="0"/>
              <a:t>6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9116EBD-FDD6-46C0-B71D-6CA49CE29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985" y="1602732"/>
            <a:ext cx="5764400" cy="4682658"/>
          </a:xfrm>
        </p:spPr>
        <p:txBody>
          <a:bodyPr>
            <a:normAutofit/>
          </a:bodyPr>
          <a:lstStyle/>
          <a:p>
            <a:r>
              <a:rPr lang="de-DE" dirty="0"/>
              <a:t>Aufbau: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A10D55-45C1-409A-AC96-F13D35FAC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80" y="2730518"/>
            <a:ext cx="6540335" cy="2711069"/>
          </a:xfrm>
          <a:prstGeom prst="rect">
            <a:avLst/>
          </a:prstGeom>
        </p:spPr>
      </p:pic>
      <p:sp>
        <p:nvSpPr>
          <p:cNvPr id="32" name="Fußzeilenplatzhalter 9">
            <a:extLst>
              <a:ext uri="{FF2B5EF4-FFF2-40B4-BE49-F238E27FC236}">
                <a16:creationId xmlns:a16="http://schemas.microsoft.com/office/drawing/2014/main" id="{941397BE-7471-4FE8-A5AD-D27550B27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62893" y="5070763"/>
            <a:ext cx="4921953" cy="370824"/>
          </a:xfrm>
        </p:spPr>
        <p:txBody>
          <a:bodyPr/>
          <a:lstStyle/>
          <a:p>
            <a:r>
              <a:rPr lang="de-DE" dirty="0"/>
              <a:t>Quelle: https://ieeexplore.ieee.org/document/8593666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E2A5DF6D-2C50-477E-B3B5-A183ED1F91D3}"/>
              </a:ext>
            </a:extLst>
          </p:cNvPr>
          <p:cNvSpPr txBox="1">
            <a:spLocks/>
          </p:cNvSpPr>
          <p:nvPr/>
        </p:nvSpPr>
        <p:spPr>
          <a:xfrm>
            <a:off x="6041402" y="2620440"/>
            <a:ext cx="5934074" cy="122747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Verwendung von: </a:t>
            </a:r>
            <a:r>
              <a:rPr lang="de-DE" dirty="0" err="1"/>
              <a:t>SmoothOn</a:t>
            </a:r>
            <a:r>
              <a:rPr lang="de-DE" dirty="0"/>
              <a:t> </a:t>
            </a:r>
            <a:r>
              <a:rPr lang="de-DE" dirty="0" err="1"/>
              <a:t>SmoothSill</a:t>
            </a:r>
            <a:r>
              <a:rPr lang="de-DE" dirty="0"/>
              <a:t> 940(HG40) 	 	  </a:t>
            </a:r>
            <a:r>
              <a:rPr lang="de-DE" dirty="0" err="1"/>
              <a:t>SmoothOn</a:t>
            </a:r>
            <a:r>
              <a:rPr lang="de-DE" dirty="0"/>
              <a:t> </a:t>
            </a:r>
            <a:r>
              <a:rPr lang="de-DE" dirty="0" err="1"/>
              <a:t>EcoFlex</a:t>
            </a:r>
            <a:r>
              <a:rPr lang="de-DE" dirty="0"/>
              <a:t> 0050(HG50)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4" name="Titel 8">
            <a:extLst>
              <a:ext uri="{FF2B5EF4-FFF2-40B4-BE49-F238E27FC236}">
                <a16:creationId xmlns:a16="http://schemas.microsoft.com/office/drawing/2014/main" id="{1FD345D3-DCA5-40F3-A378-B8900B77BE09}"/>
              </a:ext>
            </a:extLst>
          </p:cNvPr>
          <p:cNvSpPr txBox="1">
            <a:spLocks/>
          </p:cNvSpPr>
          <p:nvPr/>
        </p:nvSpPr>
        <p:spPr>
          <a:xfrm>
            <a:off x="0" y="12674"/>
            <a:ext cx="12165741" cy="1499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Aktor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301E6CE-35A8-4ECE-8FC2-4404D989B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306" y="-1"/>
            <a:ext cx="2879436" cy="151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13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82411AC7-76EA-4FAB-9B84-21C46493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" y="-183296"/>
            <a:ext cx="12186943" cy="1499616"/>
          </a:xfrm>
          <a:solidFill>
            <a:schemeClr val="accent1"/>
          </a:solidFill>
        </p:spPr>
        <p:txBody>
          <a:bodyPr/>
          <a:lstStyle/>
          <a:p>
            <a:r>
              <a:rPr lang="de-DE" dirty="0"/>
              <a:t>Aktor Schicht 1				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032D778-ED1C-4B10-9604-DAF0BA622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7" y="3376579"/>
            <a:ext cx="3491231" cy="148593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CD36F24-6F75-413C-A340-D5623DC4D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23769">
            <a:off x="689384" y="5269779"/>
            <a:ext cx="3450015" cy="47375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648C159-5E8F-4EAA-885D-ADC5CAF99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232" y="-183296"/>
            <a:ext cx="2855307" cy="149961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AD67D9EA-86D0-4303-B720-0DD2B0A01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935" y="3376579"/>
            <a:ext cx="1479524" cy="2758877"/>
          </a:xfrm>
          <a:prstGeom prst="rect">
            <a:avLst/>
          </a:prstGeom>
        </p:spPr>
      </p:pic>
      <p:sp>
        <p:nvSpPr>
          <p:cNvPr id="33" name="Inhaltsplatzhalter 5">
            <a:extLst>
              <a:ext uri="{FF2B5EF4-FFF2-40B4-BE49-F238E27FC236}">
                <a16:creationId xmlns:a16="http://schemas.microsoft.com/office/drawing/2014/main" id="{4774487F-1480-4C24-97E2-9E6F9D4D2BB9}"/>
              </a:ext>
            </a:extLst>
          </p:cNvPr>
          <p:cNvSpPr txBox="1">
            <a:spLocks/>
          </p:cNvSpPr>
          <p:nvPr/>
        </p:nvSpPr>
        <p:spPr>
          <a:xfrm>
            <a:off x="567946" y="1762125"/>
            <a:ext cx="5095874" cy="161445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Herstellung:</a:t>
            </a:r>
          </a:p>
          <a:p>
            <a:r>
              <a:rPr lang="de-DE" dirty="0"/>
              <a:t>1. Polyestergarn dicht um Kern wickeln</a:t>
            </a:r>
          </a:p>
          <a:p>
            <a:r>
              <a:rPr lang="de-DE" dirty="0"/>
              <a:t>2. In Form legen und gießen HG50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3ADD5F4B-05D3-4303-AA42-D7F394589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125" y="1485901"/>
            <a:ext cx="1381125" cy="5174956"/>
          </a:xfrm>
          <a:prstGeom prst="rect">
            <a:avLst/>
          </a:prstGeom>
        </p:spPr>
      </p:pic>
      <p:pic>
        <p:nvPicPr>
          <p:cNvPr id="42" name="Grafik 41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EECBBB-7B7B-4808-AD73-EDD0DDDB2B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32912" y="2873116"/>
            <a:ext cx="5100053" cy="232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9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82411AC7-76EA-4FAB-9B84-21C46493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" y="-183296"/>
            <a:ext cx="12186943" cy="1499616"/>
          </a:xfrm>
          <a:solidFill>
            <a:schemeClr val="accent1"/>
          </a:solidFill>
        </p:spPr>
        <p:txBody>
          <a:bodyPr/>
          <a:lstStyle/>
          <a:p>
            <a:r>
              <a:rPr lang="de-DE" dirty="0"/>
              <a:t>Aktor Schicht 2					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648C159-5E8F-4EAA-885D-ADC5CAF9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232" y="-183296"/>
            <a:ext cx="2855307" cy="1499616"/>
          </a:xfrm>
          <a:prstGeom prst="rect">
            <a:avLst/>
          </a:prstGeom>
        </p:spPr>
      </p:pic>
      <p:sp>
        <p:nvSpPr>
          <p:cNvPr id="33" name="Inhaltsplatzhalter 5">
            <a:extLst>
              <a:ext uri="{FF2B5EF4-FFF2-40B4-BE49-F238E27FC236}">
                <a16:creationId xmlns:a16="http://schemas.microsoft.com/office/drawing/2014/main" id="{4774487F-1480-4C24-97E2-9E6F9D4D2BB9}"/>
              </a:ext>
            </a:extLst>
          </p:cNvPr>
          <p:cNvSpPr txBox="1">
            <a:spLocks/>
          </p:cNvSpPr>
          <p:nvPr/>
        </p:nvSpPr>
        <p:spPr>
          <a:xfrm>
            <a:off x="567946" y="1762124"/>
            <a:ext cx="5095874" cy="176212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Herstellung:</a:t>
            </a:r>
          </a:p>
          <a:p>
            <a:r>
              <a:rPr lang="de-DE" dirty="0"/>
              <a:t>3. Entfernen aus der Form und des Kerns</a:t>
            </a:r>
          </a:p>
          <a:p>
            <a:r>
              <a:rPr lang="de-DE" dirty="0"/>
              <a:t>4. Einsetzen eines kleineren Kerns und gießen HG50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0FF2E9A-DE10-4487-9767-F97156B10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164" y="1485900"/>
            <a:ext cx="1479524" cy="49053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F4E1ABA-6518-4EB4-A001-BCBE9B7B2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56302" y="2779853"/>
            <a:ext cx="4757180" cy="216927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A83CC0-0047-4426-9246-C452AF7C6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6749" y="3552632"/>
            <a:ext cx="5095873" cy="232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76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82411AC7-76EA-4FAB-9B84-21C46493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" y="-183296"/>
            <a:ext cx="12186943" cy="1499616"/>
          </a:xfrm>
          <a:solidFill>
            <a:schemeClr val="accent1"/>
          </a:solidFill>
        </p:spPr>
        <p:txBody>
          <a:bodyPr/>
          <a:lstStyle/>
          <a:p>
            <a:r>
              <a:rPr lang="de-DE" dirty="0"/>
              <a:t>Aktor Kappen					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648C159-5E8F-4EAA-885D-ADC5CAF9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232" y="-183296"/>
            <a:ext cx="2855307" cy="1499616"/>
          </a:xfrm>
          <a:prstGeom prst="rect">
            <a:avLst/>
          </a:prstGeom>
        </p:spPr>
      </p:pic>
      <p:sp>
        <p:nvSpPr>
          <p:cNvPr id="33" name="Inhaltsplatzhalter 5">
            <a:extLst>
              <a:ext uri="{FF2B5EF4-FFF2-40B4-BE49-F238E27FC236}">
                <a16:creationId xmlns:a16="http://schemas.microsoft.com/office/drawing/2014/main" id="{4774487F-1480-4C24-97E2-9E6F9D4D2BB9}"/>
              </a:ext>
            </a:extLst>
          </p:cNvPr>
          <p:cNvSpPr txBox="1">
            <a:spLocks/>
          </p:cNvSpPr>
          <p:nvPr/>
        </p:nvSpPr>
        <p:spPr>
          <a:xfrm>
            <a:off x="567946" y="1762124"/>
            <a:ext cx="5095874" cy="176212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Herstellung:</a:t>
            </a:r>
          </a:p>
          <a:p>
            <a:r>
              <a:rPr lang="de-DE" dirty="0"/>
              <a:t>5. Entfernen aus der Form und des Kerns</a:t>
            </a:r>
          </a:p>
          <a:p>
            <a:r>
              <a:rPr lang="de-DE" dirty="0"/>
              <a:t>6. Enden verschließen mit HG40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C9686D4-E946-4A80-BC39-8D4BC3BAC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3524249"/>
            <a:ext cx="3667125" cy="2543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416AC72-C8B0-449E-BC95-EEDDD8116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10088" y="2832007"/>
            <a:ext cx="4598738" cy="209702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E3BF269-99E8-4A7E-AB15-BC5E1226B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191" y="3493838"/>
            <a:ext cx="2473341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978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397</Words>
  <Application>Microsoft Office PowerPoint</Application>
  <PresentationFormat>Breitbild</PresentationFormat>
  <Paragraphs>93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Calibri</vt:lpstr>
      <vt:lpstr>Tw Cen MT</vt:lpstr>
      <vt:lpstr>Tw Cen MT Condensed</vt:lpstr>
      <vt:lpstr>Wingdings 3</vt:lpstr>
      <vt:lpstr>Integral</vt:lpstr>
      <vt:lpstr>Gruppe 3 Eine softrobotische Hand  Kick-Off Präsentation 27.05.2021</vt:lpstr>
      <vt:lpstr>Ziel</vt:lpstr>
      <vt:lpstr>Ziel</vt:lpstr>
      <vt:lpstr>Roadmap</vt:lpstr>
      <vt:lpstr>PowerPoint-Präsentation</vt:lpstr>
      <vt:lpstr>PowerPoint-Präsentation</vt:lpstr>
      <vt:lpstr>Aktor Schicht 1     </vt:lpstr>
      <vt:lpstr>Aktor Schicht 2     </vt:lpstr>
      <vt:lpstr>Aktor Kappen     </vt:lpstr>
      <vt:lpstr>Entwicklung Aktor Formen     </vt:lpstr>
      <vt:lpstr>Entwicklung Aktor Formen     </vt:lpstr>
      <vt:lpstr>Entwicklung Aktor Formen     </vt:lpstr>
      <vt:lpstr>Exoskelett     </vt:lpstr>
      <vt:lpstr>Exoskelett     </vt:lpstr>
      <vt:lpstr>Exoskelett     </vt:lpstr>
      <vt:lpstr>Exoskelett Alternative     </vt:lpstr>
      <vt:lpstr>Gibt es noch Fragen?</vt:lpstr>
      <vt:lpstr>Vielen Dank für die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3 Eine softrobotische Hand</dc:title>
  <dc:creator>Benni</dc:creator>
  <cp:lastModifiedBy>Ulrike Zöllinger</cp:lastModifiedBy>
  <cp:revision>64</cp:revision>
  <dcterms:created xsi:type="dcterms:W3CDTF">2021-04-26T09:52:55Z</dcterms:created>
  <dcterms:modified xsi:type="dcterms:W3CDTF">2021-05-26T16:29:48Z</dcterms:modified>
</cp:coreProperties>
</file>